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8" r:id="rId15"/>
    <p:sldId id="269" r:id="rId16"/>
    <p:sldId id="270" r:id="rId17"/>
    <p:sldId id="271" r:id="rId18"/>
    <p:sldId id="272" r:id="rId19"/>
    <p:sldId id="275" r:id="rId20"/>
    <p:sldId id="276" r:id="rId21"/>
    <p:sldId id="277" r:id="rId22"/>
  </p:sldIdLst>
  <p:sldSz cx="9144000" cy="6858000" type="screen4x3"/>
  <p:notesSz cx="6858000" cy="9144000"/>
  <p:embeddedFontLst>
    <p:embeddedFont>
      <p:font typeface="Leelawadee UI Semilight" panose="020B0402040204020203" pitchFamily="34" charset="-34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Questrial" panose="020B0604020202020204" charset="0"/>
      <p:regular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C2CFE6E4-1946-4EA2-8D3D-F70154E8B47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8"/>
            <p14:sldId id="268"/>
            <p14:sldId id="269"/>
            <p14:sldId id="270"/>
            <p14:sldId id="271"/>
            <p14:sldId id="272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52" autoAdjust="0"/>
  </p:normalViewPr>
  <p:slideViewPr>
    <p:cSldViewPr snapToGrid="0">
      <p:cViewPr varScale="1">
        <p:scale>
          <a:sx n="93" d="100"/>
          <a:sy n="93" d="100"/>
        </p:scale>
        <p:origin x="115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62c487cd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62c487cd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950dabab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950dabab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84882cf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84882cf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6987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84daa7c3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84daa7c3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84daa7c3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84daa7c3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4daa7c38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4daa7c38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84daa7c3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84daa7c38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1ad12f8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61ad12f8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61ad12f8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61ad12f8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61f63689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61f63689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62c487cde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62c487cde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50dabab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50dabab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84daa7c3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84daa7c3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62c487cde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62c487cde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84882cf0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84882cf0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84882cf0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84882cf0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84882cf0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84882cf0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4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328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47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70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35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02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56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3274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238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00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88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66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subTitle" idx="4294967295"/>
          </p:nvPr>
        </p:nvSpPr>
        <p:spPr>
          <a:xfrm>
            <a:off x="6743700" y="4959350"/>
            <a:ext cx="2400300" cy="146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sp>
        <p:nvSpPr>
          <p:cNvPr id="94" name="Google Shape;94;p13"/>
          <p:cNvSpPr/>
          <p:nvPr/>
        </p:nvSpPr>
        <p:spPr>
          <a:xfrm>
            <a:off x="400871" y="3261975"/>
            <a:ext cx="8342250" cy="1285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900" i="1" dirty="0"/>
              <a:t>COMPARAZIONE TRA RETI NEURALI CONVOLUZIONALI</a:t>
            </a:r>
            <a:endParaRPr sz="29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900" i="1" dirty="0"/>
              <a:t>PER LA REIDENTIFICAZIONE DI PERSONE</a:t>
            </a:r>
            <a:endParaRPr sz="2900" i="1" dirty="0"/>
          </a:p>
        </p:txBody>
      </p:sp>
      <p:pic>
        <p:nvPicPr>
          <p:cNvPr id="95" name="Google Shape;9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850" y="113525"/>
            <a:ext cx="1682292" cy="16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680550" y="1728525"/>
            <a:ext cx="7782900" cy="1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dirty="0"/>
              <a:t>UNIVERSITÀ DEGLI STUDI DI PAVIA</a:t>
            </a:r>
            <a:endParaRPr sz="1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dirty="0"/>
              <a:t>FACOLTÀ DI INGEGNERIA</a:t>
            </a:r>
            <a:endParaRPr sz="1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dirty="0"/>
              <a:t>DIPARTIMENTO DI INGEGNERIA INDUSTRIALE E DELL’INFORMAZIONE</a:t>
            </a:r>
            <a:endParaRPr sz="1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dirty="0"/>
              <a:t>CORSO DI LAUREA IN INGEGNERIA ELETTRONICA E INFORMATICA</a:t>
            </a:r>
            <a:endParaRPr sz="1900"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5002050" y="5070875"/>
            <a:ext cx="369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dirty="0"/>
              <a:t>RELATORE: Cantoni Virginio</a:t>
            </a:r>
            <a:endParaRPr sz="19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dirty="0"/>
              <a:t>CORRELATORE: Lisanti Giuseppe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98" name="Google Shape;98;p13"/>
          <p:cNvSpPr txBox="1"/>
          <p:nvPr/>
        </p:nvSpPr>
        <p:spPr>
          <a:xfrm>
            <a:off x="440900" y="5074425"/>
            <a:ext cx="43803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dirty="0"/>
              <a:t>RELAZIONE DISCUSSA IN SEDE DI ESAME FINALE DAL CANDIDATO: Ansaldi Jacopo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99" name="Google Shape;99;p13"/>
          <p:cNvSpPr txBox="1"/>
          <p:nvPr/>
        </p:nvSpPr>
        <p:spPr>
          <a:xfrm>
            <a:off x="1881146" y="6109075"/>
            <a:ext cx="53817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dirty="0"/>
              <a:t>A.A. 2017/2018</a:t>
            </a:r>
            <a:endParaRPr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0260179-92B0-4A0E-9902-F72B32F4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06" y="290985"/>
            <a:ext cx="8986194" cy="1325563"/>
          </a:xfrm>
        </p:spPr>
        <p:txBody>
          <a:bodyPr>
            <a:noAutofit/>
          </a:bodyPr>
          <a:lstStyle/>
          <a:p>
            <a:r>
              <a:rPr lang="it-IT" sz="4200" i="1" dirty="0">
                <a:latin typeface="+mn-lt"/>
              </a:rPr>
              <a:t>PROBLEMI NELL’ADDESTRAMENTO DELLE RETI NEURALI CONVOLUZIONALI</a:t>
            </a:r>
          </a:p>
        </p:txBody>
      </p:sp>
      <p:sp>
        <p:nvSpPr>
          <p:cNvPr id="163" name="Google Shape;163;p22"/>
          <p:cNvSpPr txBox="1">
            <a:spLocks noGrp="1"/>
          </p:cNvSpPr>
          <p:nvPr>
            <p:ph idx="1"/>
          </p:nvPr>
        </p:nvSpPr>
        <p:spPr>
          <a:xfrm>
            <a:off x="2853813" y="5299750"/>
            <a:ext cx="7246723" cy="1526415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it-IT" sz="4000" dirty="0">
                <a:latin typeface="+mj-lt"/>
              </a:rPr>
              <a:t>TRANSFER LEARNING </a:t>
            </a:r>
            <a:endParaRPr sz="4000" dirty="0">
              <a:latin typeface="+mj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32EBA9-381D-4570-8322-848808EEC763}"/>
              </a:ext>
            </a:extLst>
          </p:cNvPr>
          <p:cNvSpPr txBox="1"/>
          <p:nvPr/>
        </p:nvSpPr>
        <p:spPr>
          <a:xfrm>
            <a:off x="157806" y="1886466"/>
            <a:ext cx="243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/>
              <a:t>PROBLEMA: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3D972A-692F-4225-8D14-C783829859D8}"/>
              </a:ext>
            </a:extLst>
          </p:cNvPr>
          <p:cNvSpPr txBox="1"/>
          <p:nvPr/>
        </p:nvSpPr>
        <p:spPr>
          <a:xfrm>
            <a:off x="157806" y="4862629"/>
            <a:ext cx="2450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/>
              <a:t>SOLUZIONE </a:t>
            </a:r>
          </a:p>
          <a:p>
            <a:r>
              <a:rPr lang="it-IT" sz="3600" dirty="0"/>
              <a:t>ADOTTATA:</a:t>
            </a:r>
          </a:p>
        </p:txBody>
      </p:sp>
      <p:sp>
        <p:nvSpPr>
          <p:cNvPr id="9" name="Google Shape;163;p22">
            <a:extLst>
              <a:ext uri="{FF2B5EF4-FFF2-40B4-BE49-F238E27FC236}">
                <a16:creationId xmlns:a16="http://schemas.microsoft.com/office/drawing/2014/main" id="{78CF452E-A92D-44FE-8599-189FD4C8E9D7}"/>
              </a:ext>
            </a:extLst>
          </p:cNvPr>
          <p:cNvSpPr txBox="1">
            <a:spLocks/>
          </p:cNvSpPr>
          <p:nvPr/>
        </p:nvSpPr>
        <p:spPr>
          <a:xfrm>
            <a:off x="2189721" y="1898825"/>
            <a:ext cx="6674193" cy="2500294"/>
          </a:xfrm>
          <a:prstGeom prst="rect">
            <a:avLst/>
          </a:prstGeom>
        </p:spPr>
        <p:txBody>
          <a:bodyPr spcFirstLastPara="1" vert="horz" wrap="square" lIns="45700" tIns="45700" rIns="45700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it-IT" dirty="0">
                <a:latin typeface="+mj-lt"/>
              </a:rPr>
              <a:t>Le reti neurali utilizzate hanno milioni di parametri. Di conseguenza per essere addestrate in maniera efficace necessitano di un gran numero di immagini </a:t>
            </a:r>
          </a:p>
          <a:p>
            <a:pPr lvl="1">
              <a:spcBef>
                <a:spcPts val="1200"/>
              </a:spcBef>
            </a:pPr>
            <a:r>
              <a:rPr lang="it-IT" dirty="0">
                <a:latin typeface="+mj-lt"/>
              </a:rPr>
              <a:t>La </a:t>
            </a:r>
            <a:r>
              <a:rPr lang="it-IT" dirty="0" err="1">
                <a:latin typeface="+mj-lt"/>
              </a:rPr>
              <a:t>reidentificazione</a:t>
            </a:r>
            <a:r>
              <a:rPr lang="it-IT" dirty="0">
                <a:latin typeface="+mj-lt"/>
              </a:rPr>
              <a:t> di persone però non ha a disposizione un numero di dati sufficiente</a:t>
            </a:r>
          </a:p>
          <a:p>
            <a: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</a:pPr>
            <a:endParaRPr lang="it-IT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545114" y="435366"/>
            <a:ext cx="7577393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600" i="1" dirty="0">
                <a:latin typeface="+mn-lt"/>
              </a:rPr>
              <a:t>TRANSFER LEARNING</a:t>
            </a:r>
            <a:endParaRPr sz="6600" i="1" dirty="0">
              <a:latin typeface="+mn-lt"/>
            </a:endParaRPr>
          </a:p>
        </p:txBody>
      </p:sp>
      <p:sp>
        <p:nvSpPr>
          <p:cNvPr id="169" name="Google Shape;169;p23"/>
          <p:cNvSpPr txBox="1">
            <a:spLocks noGrp="1"/>
          </p:cNvSpPr>
          <p:nvPr>
            <p:ph idx="1"/>
          </p:nvPr>
        </p:nvSpPr>
        <p:spPr>
          <a:xfrm>
            <a:off x="5246238" y="2917049"/>
            <a:ext cx="3753600" cy="2523601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3200" dirty="0">
                <a:latin typeface="+mj-lt"/>
              </a:rPr>
              <a:t>Consiste nell’applicare le conoscenze imparate da un modello ad un altro compito simile</a:t>
            </a:r>
            <a:endParaRPr sz="3200" dirty="0"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dirty="0"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62" y="1729128"/>
            <a:ext cx="5037438" cy="469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0" y="83382"/>
            <a:ext cx="9035609" cy="172375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200" i="1" dirty="0">
                <a:latin typeface="+mn-lt"/>
              </a:rPr>
              <a:t>IMPLEMENTAZIONE DEL TRANSFER LEARNING NELLE RETI NEURALI CONVOLUZIONALI</a:t>
            </a:r>
            <a:endParaRPr sz="4200" i="1" dirty="0">
              <a:latin typeface="+mn-lt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51" y="1846449"/>
            <a:ext cx="5850535" cy="449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589" y="4985663"/>
            <a:ext cx="1146881" cy="12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363" y="1807132"/>
            <a:ext cx="1823700" cy="6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6142063" y="1864098"/>
            <a:ext cx="2918605" cy="4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-IT" sz="1900" dirty="0">
                <a:latin typeface="+mj-lt"/>
              </a:rPr>
              <a:t>si addestra la rete sul dataset dal quale si vuole imparare (</a:t>
            </a:r>
            <a:r>
              <a:rPr lang="it-IT" sz="1900" dirty="0" err="1">
                <a:latin typeface="+mj-lt"/>
              </a:rPr>
              <a:t>imagenet</a:t>
            </a:r>
            <a:r>
              <a:rPr lang="it-IT" sz="1900" dirty="0">
                <a:latin typeface="+mj-lt"/>
              </a:rPr>
              <a:t>)</a:t>
            </a:r>
            <a:endParaRPr sz="1900" dirty="0">
              <a:latin typeface="+mj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-IT" sz="1900" dirty="0">
                <a:latin typeface="+mj-lt"/>
              </a:rPr>
              <a:t>viene sostituito alla rete già addestrata l’ultimo </a:t>
            </a:r>
            <a:r>
              <a:rPr lang="it-IT" sz="1900" dirty="0" err="1">
                <a:latin typeface="+mj-lt"/>
              </a:rPr>
              <a:t>layer</a:t>
            </a:r>
            <a:r>
              <a:rPr lang="it-IT" sz="1900" dirty="0">
                <a:latin typeface="+mj-lt"/>
              </a:rPr>
              <a:t>, quello di classificazione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-IT" sz="1900" dirty="0">
                <a:latin typeface="+mj-lt"/>
              </a:rPr>
              <a:t>si riaddestra un certo numero di </a:t>
            </a:r>
            <a:r>
              <a:rPr lang="it-IT" sz="1900" dirty="0" err="1">
                <a:latin typeface="+mj-lt"/>
              </a:rPr>
              <a:t>layer</a:t>
            </a:r>
            <a:r>
              <a:rPr lang="it-IT" sz="1900" dirty="0">
                <a:latin typeface="+mj-lt"/>
              </a:rPr>
              <a:t> a seconda del nuovo compito che si vuole imparare con i dati di interesse e un </a:t>
            </a:r>
            <a:r>
              <a:rPr lang="it-IT" sz="1900" dirty="0" err="1">
                <a:latin typeface="+mj-lt"/>
              </a:rPr>
              <a:t>learning</a:t>
            </a:r>
            <a:r>
              <a:rPr lang="it-IT" sz="1900" dirty="0">
                <a:latin typeface="+mj-lt"/>
              </a:rPr>
              <a:t> rate più basso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it-IT" sz="1900" dirty="0">
                <a:latin typeface="+mj-lt"/>
              </a:rPr>
              <a:t>      (</a:t>
            </a:r>
            <a:r>
              <a:rPr lang="it-IT" sz="1900" b="1" dirty="0">
                <a:latin typeface="+mj-lt"/>
              </a:rPr>
              <a:t>FINE TUNING</a:t>
            </a:r>
            <a:r>
              <a:rPr lang="it-IT" sz="1900" dirty="0">
                <a:latin typeface="+mj-lt"/>
              </a:rPr>
              <a:t>)</a:t>
            </a:r>
            <a:endParaRPr sz="19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797A1F-3954-4D29-AE57-EE8BE7CF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4" y="-146502"/>
            <a:ext cx="7886700" cy="1325563"/>
          </a:xfrm>
        </p:spPr>
        <p:txBody>
          <a:bodyPr>
            <a:normAutofit/>
          </a:bodyPr>
          <a:lstStyle/>
          <a:p>
            <a:r>
              <a:rPr lang="it-IT" sz="5500" i="1" dirty="0">
                <a:latin typeface="+mn-lt"/>
              </a:rPr>
              <a:t>MATCHING PIPELINE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B0F43F-FBB7-4688-A20C-F8F354F3B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81" y="952752"/>
            <a:ext cx="8935479" cy="1950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FEATURE EXTRACTION: </a:t>
            </a:r>
          </a:p>
          <a:p>
            <a:r>
              <a:rPr lang="it-IT" sz="2200" dirty="0">
                <a:latin typeface="+mj-lt"/>
              </a:rPr>
              <a:t>Una volta riaddestrata la rete viene troncato l’ultimo </a:t>
            </a:r>
            <a:r>
              <a:rPr lang="it-IT" sz="2200" dirty="0" err="1">
                <a:latin typeface="+mj-lt"/>
              </a:rPr>
              <a:t>layer</a:t>
            </a:r>
            <a:r>
              <a:rPr lang="it-IT" sz="2200" dirty="0">
                <a:latin typeface="+mj-lt"/>
              </a:rPr>
              <a:t> di classificazione utilizzato nella fase di </a:t>
            </a:r>
            <a:r>
              <a:rPr lang="it-IT" sz="2200" dirty="0" err="1">
                <a:latin typeface="+mj-lt"/>
              </a:rPr>
              <a:t>train</a:t>
            </a:r>
            <a:r>
              <a:rPr lang="it-IT" sz="2200" dirty="0">
                <a:latin typeface="+mj-lt"/>
              </a:rPr>
              <a:t>. Successivamente vengono processate le immagini di test; l’uscita della rete sono le loro feature.</a:t>
            </a:r>
          </a:p>
          <a:p>
            <a:pPr lvl="1"/>
            <a:endParaRPr lang="it-IT" sz="2000" dirty="0">
              <a:latin typeface="+mj-l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C238080-0288-4AA8-B06B-0BBC78BDAB88}"/>
              </a:ext>
            </a:extLst>
          </p:cNvPr>
          <p:cNvSpPr txBox="1"/>
          <p:nvPr/>
        </p:nvSpPr>
        <p:spPr>
          <a:xfrm>
            <a:off x="160381" y="2924934"/>
            <a:ext cx="4363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DATI DI TEST: </a:t>
            </a:r>
          </a:p>
          <a:p>
            <a:r>
              <a:rPr lang="it-IT" sz="2200" dirty="0">
                <a:latin typeface="+mj-lt"/>
              </a:rPr>
              <a:t>I dati di test sono divisi in due parti: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>
                <a:latin typeface="+mj-lt"/>
              </a:rPr>
              <a:t>Probe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>
                <a:latin typeface="+mj-lt"/>
              </a:rPr>
              <a:t>Gallery</a:t>
            </a:r>
            <a:endParaRPr lang="it-IT" sz="20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4521528-929C-40FF-B9FB-377A176BC681}"/>
              </a:ext>
            </a:extLst>
          </p:cNvPr>
          <p:cNvSpPr txBox="1"/>
          <p:nvPr/>
        </p:nvSpPr>
        <p:spPr>
          <a:xfrm>
            <a:off x="208521" y="4687409"/>
            <a:ext cx="783990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MATCHING:</a:t>
            </a:r>
          </a:p>
          <a:p>
            <a:r>
              <a:rPr lang="it-IT" sz="2200" dirty="0">
                <a:latin typeface="+mj-lt"/>
              </a:rPr>
              <a:t>Per verificare le performance della rete viene effettuato il </a:t>
            </a:r>
            <a:r>
              <a:rPr lang="it-IT" sz="2200" dirty="0" err="1">
                <a:latin typeface="+mj-lt"/>
              </a:rPr>
              <a:t>matching</a:t>
            </a:r>
            <a:r>
              <a:rPr lang="it-IT" sz="2200" dirty="0">
                <a:latin typeface="+mj-lt"/>
              </a:rPr>
              <a:t> </a:t>
            </a:r>
          </a:p>
          <a:p>
            <a:r>
              <a:rPr lang="it-IT" sz="2200" dirty="0">
                <a:latin typeface="+mj-lt"/>
              </a:rPr>
              <a:t>tra le feature sulle immagini di Probe e su quelle della Gallery.</a:t>
            </a:r>
          </a:p>
          <a:p>
            <a:r>
              <a:rPr lang="it-IT" sz="2200" dirty="0">
                <a:latin typeface="+mj-lt"/>
              </a:rPr>
              <a:t>Vengono utilizzate due diverse metriche di valutazione: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j-lt"/>
              </a:rPr>
              <a:t>Mean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average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precision</a:t>
            </a:r>
            <a:endParaRPr lang="it-IT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+mj-lt"/>
              </a:rPr>
              <a:t>Rank</a:t>
            </a:r>
            <a:r>
              <a:rPr lang="it-IT" dirty="0">
                <a:latin typeface="+mj-lt"/>
              </a:rPr>
              <a:t> 1 </a:t>
            </a:r>
            <a:r>
              <a:rPr lang="it-IT" dirty="0" err="1">
                <a:latin typeface="+mj-lt"/>
              </a:rPr>
              <a:t>accuracy</a:t>
            </a:r>
            <a:endParaRPr lang="it-IT" dirty="0">
              <a:latin typeface="+mj-lt"/>
            </a:endParaRPr>
          </a:p>
        </p:txBody>
      </p:sp>
      <p:pic>
        <p:nvPicPr>
          <p:cNvPr id="10" name="Immagine 9" descr="Immagine che contiene fotografia, diverso, cielo&#10;&#10;Descrizione generata con affidabilità molto elevata">
            <a:extLst>
              <a:ext uri="{FF2B5EF4-FFF2-40B4-BE49-F238E27FC236}">
                <a16:creationId xmlns:a16="http://schemas.microsoft.com/office/drawing/2014/main" id="{2F2A89A2-911F-42F6-953A-A6D3D31ED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486" y="2451267"/>
            <a:ext cx="4767513" cy="26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2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294900" y="194002"/>
            <a:ext cx="7472700" cy="68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i="1" dirty="0">
                <a:latin typeface="+mn-lt"/>
              </a:rPr>
              <a:t>ESPERIMENTI CONDOTTI</a:t>
            </a:r>
            <a:endParaRPr sz="5400" i="1" dirty="0">
              <a:latin typeface="+mn-lt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174174" y="1214650"/>
            <a:ext cx="5666453" cy="47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it-IT" sz="2000" dirty="0"/>
              <a:t>Sono stati eseguiti dei test su 3 dataset: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it-IT" sz="2000" dirty="0"/>
              <a:t>Market-1501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it-IT" sz="2000" dirty="0"/>
              <a:t>Duke MTMC-</a:t>
            </a:r>
            <a:r>
              <a:rPr lang="it-IT" sz="2000" dirty="0" err="1"/>
              <a:t>ReID</a:t>
            </a:r>
            <a:endParaRPr lang="it-IT" sz="2000" dirty="0"/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it-IT" sz="2000" dirty="0"/>
              <a:t>MSMT 17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it-IT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it-IT" sz="2000" dirty="0"/>
              <a:t>Utilizzando tre diverse configurazioni: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000" dirty="0"/>
              <a:t>FINE TUNING FULLY CONNECTED (</a:t>
            </a:r>
            <a:r>
              <a:rPr lang="it-IT" sz="2000" b="1" dirty="0"/>
              <a:t>FT-FC</a:t>
            </a:r>
            <a:r>
              <a:rPr lang="it-IT" sz="2000" dirty="0"/>
              <a:t>) : viene addestrato solo l’ultimo </a:t>
            </a:r>
            <a:r>
              <a:rPr lang="it-IT" sz="2000" dirty="0" err="1"/>
              <a:t>layer</a:t>
            </a:r>
            <a:r>
              <a:rPr lang="it-IT" sz="2000" dirty="0"/>
              <a:t> della rete con un </a:t>
            </a:r>
            <a:r>
              <a:rPr lang="it-IT" sz="2000" dirty="0" err="1"/>
              <a:t>learning</a:t>
            </a:r>
            <a:r>
              <a:rPr lang="it-IT" sz="2000" dirty="0"/>
              <a:t> rate di 0,001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000" dirty="0"/>
              <a:t>FINE TUNING ALL NETWORK (</a:t>
            </a:r>
            <a:r>
              <a:rPr lang="it-IT" sz="2000" b="1" dirty="0"/>
              <a:t>FT-ALL</a:t>
            </a:r>
            <a:r>
              <a:rPr lang="it-IT" sz="2000" dirty="0"/>
              <a:t>): viene addestrata l’intera rete con un </a:t>
            </a:r>
            <a:r>
              <a:rPr lang="it-IT" sz="2000" dirty="0" err="1"/>
              <a:t>learning</a:t>
            </a:r>
            <a:r>
              <a:rPr lang="it-IT" sz="2000" dirty="0"/>
              <a:t> rate di 0,001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000" dirty="0"/>
              <a:t>FINE TUNING ALL NETWORK WITH DATA AUGMENTATION(</a:t>
            </a:r>
            <a:r>
              <a:rPr lang="it-IT" sz="2000" b="1" dirty="0"/>
              <a:t>FT-ALL/DA</a:t>
            </a:r>
            <a:r>
              <a:rPr lang="it-IT" sz="2000" dirty="0"/>
              <a:t>) : viene addestrata l’intera rete con un </a:t>
            </a:r>
            <a:r>
              <a:rPr lang="it-IT" sz="2000" dirty="0" err="1"/>
              <a:t>learning</a:t>
            </a:r>
            <a:r>
              <a:rPr lang="it-IT" sz="2000" dirty="0"/>
              <a:t> rate di 0,001  utilizzando delle tecniche di data </a:t>
            </a:r>
            <a:r>
              <a:rPr lang="it-IT" sz="2000" dirty="0" err="1"/>
              <a:t>augmentation</a:t>
            </a:r>
            <a:endParaRPr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439" y="4687330"/>
            <a:ext cx="2837898" cy="187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46206"/>
            <a:ext cx="4300151" cy="206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332087" y="190090"/>
            <a:ext cx="8441209" cy="13255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600" i="1" dirty="0">
                <a:latin typeface="+mn-lt"/>
              </a:rPr>
              <a:t>MARKET-1501 DATASET</a:t>
            </a:r>
            <a:endParaRPr sz="6600" i="1" dirty="0">
              <a:latin typeface="+mn-lt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974" y="1616550"/>
            <a:ext cx="5914768" cy="433940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70258" y="1468650"/>
            <a:ext cx="2684100" cy="3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000" dirty="0">
                <a:latin typeface="+mj-lt"/>
              </a:rPr>
              <a:t>immagini da 6 diverse telecamere</a:t>
            </a:r>
            <a:endParaRPr sz="2000" dirty="0">
              <a:latin typeface="+mj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000" dirty="0">
                <a:latin typeface="+mj-lt"/>
              </a:rPr>
              <a:t>32668 immagini di 1501 persone di cui 12936 usate per addestrare la rete e 19732 per la fase di test</a:t>
            </a:r>
            <a:endParaRPr sz="2000" dirty="0">
              <a:latin typeface="+mj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000" dirty="0">
                <a:latin typeface="+mj-lt"/>
              </a:rPr>
              <a:t>fornisce anche immagini “</a:t>
            </a:r>
            <a:r>
              <a:rPr lang="it-IT" sz="2000" dirty="0" err="1">
                <a:latin typeface="+mj-lt"/>
              </a:rPr>
              <a:t>distrattori</a:t>
            </a:r>
            <a:r>
              <a:rPr lang="it-IT" sz="2000" dirty="0">
                <a:latin typeface="+mj-lt"/>
              </a:rPr>
              <a:t>” che non corrispondono a nessuna persona </a:t>
            </a:r>
            <a:endParaRPr sz="2000" dirty="0">
              <a:latin typeface="+mj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380F6F-3E62-4C70-8F91-5F267A61C3C8}"/>
              </a:ext>
            </a:extLst>
          </p:cNvPr>
          <p:cNvSpPr txBox="1"/>
          <p:nvPr/>
        </p:nvSpPr>
        <p:spPr>
          <a:xfrm>
            <a:off x="70258" y="6396335"/>
            <a:ext cx="907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Zheng, Liang and Shen, </a:t>
            </a:r>
            <a:r>
              <a:rPr lang="en-US" sz="1200" dirty="0" err="1">
                <a:latin typeface="+mj-lt"/>
              </a:rPr>
              <a:t>Liyue</a:t>
            </a:r>
            <a:r>
              <a:rPr lang="en-US" sz="1200" dirty="0">
                <a:latin typeface="+mj-lt"/>
              </a:rPr>
              <a:t> and Tian, Lu and Wang, </a:t>
            </a:r>
            <a:r>
              <a:rPr lang="en-US" sz="1200" dirty="0" err="1">
                <a:latin typeface="+mj-lt"/>
              </a:rPr>
              <a:t>Shengjin</a:t>
            </a:r>
            <a:r>
              <a:rPr lang="en-US" sz="1200" dirty="0">
                <a:latin typeface="+mj-lt"/>
              </a:rPr>
              <a:t> and Wang, </a:t>
            </a:r>
            <a:r>
              <a:rPr lang="en-US" sz="1200" dirty="0" err="1">
                <a:latin typeface="+mj-lt"/>
              </a:rPr>
              <a:t>Jingdong</a:t>
            </a:r>
            <a:r>
              <a:rPr lang="en-US" sz="1200" dirty="0">
                <a:latin typeface="+mj-lt"/>
              </a:rPr>
              <a:t> and Tian, Qi, “Scalable Person Re-identification: A Benchmark” </a:t>
            </a:r>
            <a:r>
              <a:rPr lang="it-IT" sz="1200" dirty="0">
                <a:latin typeface="+mj-lt"/>
              </a:rPr>
              <a:t>, Computer Vision, IEEE International Conference on, 2015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395416" y="179427"/>
            <a:ext cx="7886700" cy="13255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600" i="1" dirty="0">
                <a:latin typeface="+mn-lt"/>
              </a:rPr>
              <a:t>DUKE MTMC-</a:t>
            </a:r>
            <a:r>
              <a:rPr lang="it-IT" sz="6600" i="1" dirty="0" err="1">
                <a:latin typeface="+mn-lt"/>
              </a:rPr>
              <a:t>ReID</a:t>
            </a:r>
            <a:endParaRPr sz="6600" i="1" dirty="0">
              <a:latin typeface="+mn-lt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586" y="1651558"/>
            <a:ext cx="6000525" cy="304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76" y="1504991"/>
            <a:ext cx="2812349" cy="317581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165149" y="4736513"/>
            <a:ext cx="8978851" cy="113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300" dirty="0">
                <a:latin typeface="+mj-lt"/>
              </a:rPr>
              <a:t>8 diverse telecamere</a:t>
            </a:r>
            <a:endParaRPr sz="2300"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300" dirty="0">
                <a:latin typeface="+mj-lt"/>
              </a:rPr>
              <a:t>36411 immagini di 1401 diverse persone</a:t>
            </a:r>
            <a:endParaRPr sz="2300"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300" dirty="0">
                <a:latin typeface="+mj-lt"/>
              </a:rPr>
              <a:t>fornisce anche immagini di 401 persone “</a:t>
            </a:r>
            <a:r>
              <a:rPr lang="it-IT" sz="2300" dirty="0" err="1">
                <a:latin typeface="+mj-lt"/>
              </a:rPr>
              <a:t>distrattori</a:t>
            </a:r>
            <a:r>
              <a:rPr lang="it-IT" sz="2300" dirty="0">
                <a:latin typeface="+mj-lt"/>
              </a:rPr>
              <a:t>” per la fase di test</a:t>
            </a:r>
            <a:endParaRPr sz="2300" dirty="0">
              <a:latin typeface="+mj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26E8E68-A930-494B-A916-C331B7981C28}"/>
              </a:ext>
            </a:extLst>
          </p:cNvPr>
          <p:cNvSpPr txBox="1"/>
          <p:nvPr/>
        </p:nvSpPr>
        <p:spPr>
          <a:xfrm>
            <a:off x="395416" y="12737779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8941980-36C8-4341-A7B1-D5973A291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57836"/>
            <a:ext cx="81467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Ristani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Ergys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and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Solera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 Francesco and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Zou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 Roger and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Cucchiara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, Rita and Tomasi,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Carlo</a:t>
            </a:r>
            <a:r>
              <a:rPr lang="it-IT" altLang="it-IT" sz="900" dirty="0" err="1">
                <a:latin typeface="+mj-lt"/>
              </a:rPr>
              <a:t>«</a:t>
            </a:r>
            <a:r>
              <a:rPr lang="it-IT" altLang="it-IT" sz="900" dirty="0" err="1">
                <a:solidFill>
                  <a:srgbClr val="000000"/>
                </a:solidFill>
                <a:latin typeface="+mj-lt"/>
              </a:rPr>
              <a:t>Performance</a:t>
            </a:r>
            <a:r>
              <a:rPr lang="it-IT" altLang="it-IT" sz="90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altLang="it-IT" sz="900" dirty="0" err="1">
                <a:solidFill>
                  <a:srgbClr val="000000"/>
                </a:solidFill>
                <a:latin typeface="+mj-lt"/>
              </a:rPr>
              <a:t>Measures</a:t>
            </a:r>
            <a:r>
              <a:rPr lang="it-IT" altLang="it-IT" sz="900" dirty="0">
                <a:solidFill>
                  <a:srgbClr val="000000"/>
                </a:solidFill>
                <a:latin typeface="+mj-lt"/>
              </a:rPr>
              <a:t> and a Data Set for Multi-Target, Multi-Camera Tracking»,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9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it-IT" sz="900" dirty="0">
                <a:latin typeface="+mj-lt"/>
              </a:rPr>
              <a:t>European Conference on Computer Vision workshop on Benchmarking Multi-Target Tracking,2016</a:t>
            </a:r>
            <a:endParaRPr kumimoji="0" lang="it-IT" altLang="it-IT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41534A-7AF0-4F9F-A535-4B128540C5F3}"/>
              </a:ext>
            </a:extLst>
          </p:cNvPr>
          <p:cNvSpPr txBox="1"/>
          <p:nvPr/>
        </p:nvSpPr>
        <p:spPr>
          <a:xfrm>
            <a:off x="0" y="6627168"/>
            <a:ext cx="6215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+mj-lt"/>
              </a:rPr>
              <a:t>Ristani</a:t>
            </a:r>
            <a:r>
              <a:rPr lang="en-US" sz="900" dirty="0">
                <a:latin typeface="+mj-lt"/>
              </a:rPr>
              <a:t>, </a:t>
            </a:r>
            <a:r>
              <a:rPr lang="en-US" sz="900" dirty="0" err="1">
                <a:latin typeface="+mj-lt"/>
              </a:rPr>
              <a:t>Ergys</a:t>
            </a:r>
            <a:r>
              <a:rPr lang="en-US" sz="900" dirty="0">
                <a:latin typeface="+mj-lt"/>
              </a:rPr>
              <a:t> and </a:t>
            </a:r>
            <a:r>
              <a:rPr lang="en-US" sz="900" dirty="0" err="1">
                <a:latin typeface="+mj-lt"/>
              </a:rPr>
              <a:t>Tomasi</a:t>
            </a:r>
            <a:r>
              <a:rPr lang="en-US" sz="900" dirty="0">
                <a:latin typeface="+mj-lt"/>
              </a:rPr>
              <a:t>, Carlo “Tracking Multiple People Online and in Real Time”, Asian Conference on Computer Vision, 2014</a:t>
            </a:r>
            <a:endParaRPr lang="it-IT" sz="900" dirty="0"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601332" y="106633"/>
            <a:ext cx="7886700" cy="13255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600" i="1" dirty="0">
                <a:latin typeface="+mn-lt"/>
              </a:rPr>
              <a:t>MSMT 17 DATASET</a:t>
            </a:r>
            <a:endParaRPr sz="6600" i="1" dirty="0">
              <a:latin typeface="+mn-lt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310881" y="1373047"/>
            <a:ext cx="7786913" cy="3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400" dirty="0">
                <a:latin typeface="+mj-lt"/>
              </a:rPr>
              <a:t>15 diverse telecamere di cui 12 all’aperto e 3 al chiuso</a:t>
            </a:r>
            <a:endParaRPr sz="2400"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400" dirty="0">
                <a:latin typeface="+mj-lt"/>
              </a:rPr>
              <a:t>diverse condizioni meteo e diverse ore del giorno selezionate per le immagini</a:t>
            </a:r>
            <a:endParaRPr sz="2400"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400" dirty="0">
                <a:latin typeface="+mj-lt"/>
              </a:rPr>
              <a:t>126441 immagini di 4101 persone, molto più grande dei due dataset precedenti</a:t>
            </a:r>
            <a:endParaRPr sz="2400" dirty="0">
              <a:latin typeface="+mj-lt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32" y="3645320"/>
            <a:ext cx="7941336" cy="252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208" y="3529345"/>
            <a:ext cx="1550194" cy="2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16A5E6-4BF5-4A49-ABE5-C0883E4CCC31}"/>
              </a:ext>
            </a:extLst>
          </p:cNvPr>
          <p:cNvSpPr txBox="1"/>
          <p:nvPr/>
        </p:nvSpPr>
        <p:spPr>
          <a:xfrm>
            <a:off x="0" y="6442904"/>
            <a:ext cx="7143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>
                <a:latin typeface="+mj-lt"/>
              </a:rPr>
              <a:t>Wei</a:t>
            </a:r>
            <a:r>
              <a:rPr lang="it-IT" sz="1000" dirty="0">
                <a:latin typeface="+mj-lt"/>
              </a:rPr>
              <a:t>, </a:t>
            </a:r>
            <a:r>
              <a:rPr lang="it-IT" sz="1000" dirty="0" err="1">
                <a:latin typeface="+mj-lt"/>
              </a:rPr>
              <a:t>Longhui</a:t>
            </a:r>
            <a:r>
              <a:rPr lang="it-IT" sz="1000" dirty="0">
                <a:latin typeface="+mj-lt"/>
              </a:rPr>
              <a:t> and Zhang, </a:t>
            </a:r>
            <a:r>
              <a:rPr lang="it-IT" sz="1000" dirty="0" err="1">
                <a:latin typeface="+mj-lt"/>
              </a:rPr>
              <a:t>Shiliang</a:t>
            </a:r>
            <a:r>
              <a:rPr lang="it-IT" sz="1000" dirty="0">
                <a:latin typeface="+mj-lt"/>
              </a:rPr>
              <a:t> and Gao, </a:t>
            </a:r>
            <a:r>
              <a:rPr lang="it-IT" sz="1000" dirty="0" err="1">
                <a:latin typeface="+mj-lt"/>
              </a:rPr>
              <a:t>Wen</a:t>
            </a:r>
            <a:r>
              <a:rPr lang="it-IT" sz="1000" dirty="0">
                <a:latin typeface="+mj-lt"/>
              </a:rPr>
              <a:t> and </a:t>
            </a:r>
            <a:r>
              <a:rPr lang="it-IT" sz="1000" dirty="0" err="1">
                <a:latin typeface="+mj-lt"/>
              </a:rPr>
              <a:t>Tian</a:t>
            </a:r>
            <a:r>
              <a:rPr lang="it-IT" sz="1000" dirty="0">
                <a:latin typeface="+mj-lt"/>
              </a:rPr>
              <a:t>, Qi «</a:t>
            </a:r>
            <a:r>
              <a:rPr lang="it-IT" sz="1000" dirty="0" err="1">
                <a:latin typeface="+mj-lt"/>
              </a:rPr>
              <a:t>Person</a:t>
            </a:r>
            <a:r>
              <a:rPr lang="it-IT" sz="1000" dirty="0">
                <a:latin typeface="+mj-lt"/>
              </a:rPr>
              <a:t> </a:t>
            </a:r>
            <a:r>
              <a:rPr lang="it-IT" sz="1000" dirty="0" err="1">
                <a:latin typeface="+mj-lt"/>
              </a:rPr>
              <a:t>Trasfer</a:t>
            </a:r>
            <a:r>
              <a:rPr lang="it-IT" sz="1000" dirty="0">
                <a:latin typeface="+mj-lt"/>
              </a:rPr>
              <a:t> GAN to Bridge Domain Gap for </a:t>
            </a:r>
            <a:r>
              <a:rPr lang="it-IT" sz="1000" dirty="0" err="1">
                <a:latin typeface="+mj-lt"/>
              </a:rPr>
              <a:t>Person</a:t>
            </a:r>
            <a:r>
              <a:rPr lang="it-IT" sz="1000" dirty="0">
                <a:latin typeface="+mj-lt"/>
              </a:rPr>
              <a:t> Re-</a:t>
            </a:r>
            <a:r>
              <a:rPr lang="it-IT" sz="1000" dirty="0" err="1">
                <a:latin typeface="+mj-lt"/>
              </a:rPr>
              <a:t>Identification</a:t>
            </a:r>
            <a:r>
              <a:rPr lang="it-IT" sz="1000" dirty="0">
                <a:latin typeface="+mj-lt"/>
              </a:rPr>
              <a:t>»,</a:t>
            </a:r>
          </a:p>
          <a:p>
            <a:r>
              <a:rPr lang="it-IT" sz="1000" dirty="0">
                <a:latin typeface="+mj-lt"/>
              </a:rPr>
              <a:t> Computer Vision and Pattern </a:t>
            </a:r>
            <a:r>
              <a:rPr lang="it-IT" sz="1000" dirty="0" err="1">
                <a:latin typeface="+mj-lt"/>
              </a:rPr>
              <a:t>Recognition</a:t>
            </a:r>
            <a:r>
              <a:rPr lang="it-IT" sz="1000" dirty="0">
                <a:latin typeface="+mj-lt"/>
              </a:rPr>
              <a:t>, IEEE Conference on, 2018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255371" y="240817"/>
            <a:ext cx="8752732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600" i="1" dirty="0">
                <a:latin typeface="+mn-lt"/>
              </a:rPr>
              <a:t>RISULTATI SPERIMENTALI</a:t>
            </a:r>
            <a:endParaRPr sz="6600" i="1" dirty="0">
              <a:latin typeface="+mn-lt"/>
            </a:endParaRPr>
          </a:p>
        </p:txBody>
      </p:sp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C04E839D-167A-4D8E-8784-3A5B988C0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53915"/>
              </p:ext>
            </p:extLst>
          </p:nvPr>
        </p:nvGraphicFramePr>
        <p:xfrm>
          <a:off x="195634" y="1740517"/>
          <a:ext cx="8752732" cy="475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Worksheet" r:id="rId4" imgW="6911163" imgH="2910635" progId="Excel.Sheet.12">
                  <p:embed/>
                </p:oleObj>
              </mc:Choice>
              <mc:Fallback>
                <p:oleObj name="Worksheet" r:id="rId4" imgW="6911163" imgH="29106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34" y="1740517"/>
                        <a:ext cx="8752732" cy="475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628650" y="29545"/>
            <a:ext cx="7886700" cy="13255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i="1" dirty="0">
                <a:latin typeface="+mn-lt"/>
              </a:rPr>
              <a:t>CONCLUSIONI</a:t>
            </a:r>
            <a:endParaRPr sz="6000" i="1" dirty="0">
              <a:latin typeface="+mn-lt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280086" y="1132686"/>
            <a:ext cx="6000000" cy="3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100" dirty="0">
                <a:latin typeface="+mj-lt"/>
              </a:rPr>
              <a:t>La prima configurazione si è dimostrata inefficace perché il riconoscimento di persone non è abbastanza simile a ciò che la rete aveva già appreso precedentemente, i risultati sono stati decisamente migliori addestrando quindi la rete più in profondità</a:t>
            </a:r>
            <a:endParaRPr sz="2100"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100" dirty="0">
                <a:latin typeface="+mj-lt"/>
              </a:rPr>
              <a:t>In tutti i casi utilizzare tecniche di data </a:t>
            </a:r>
            <a:r>
              <a:rPr lang="it-IT" sz="2100" dirty="0" err="1">
                <a:latin typeface="+mj-lt"/>
              </a:rPr>
              <a:t>augmentation</a:t>
            </a:r>
            <a:r>
              <a:rPr lang="it-IT" sz="2100" dirty="0">
                <a:latin typeface="+mj-lt"/>
              </a:rPr>
              <a:t> ha migliorato le performance della rete</a:t>
            </a:r>
            <a:endParaRPr sz="2100"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sz="2100" dirty="0">
                <a:latin typeface="+mj-lt"/>
              </a:rPr>
              <a:t>Sui primi due dataset la </a:t>
            </a:r>
            <a:r>
              <a:rPr lang="it-IT" sz="2100" dirty="0" err="1">
                <a:latin typeface="+mj-lt"/>
              </a:rPr>
              <a:t>resnet</a:t>
            </a:r>
            <a:r>
              <a:rPr lang="it-IT" sz="2100" dirty="0">
                <a:latin typeface="+mj-lt"/>
              </a:rPr>
              <a:t> ha prodotto i risultati migliori in ogni configurazione, sul terzo invece la </a:t>
            </a:r>
            <a:r>
              <a:rPr lang="it-IT" sz="2100" dirty="0" err="1">
                <a:latin typeface="+mj-lt"/>
              </a:rPr>
              <a:t>inception</a:t>
            </a:r>
            <a:r>
              <a:rPr lang="it-IT" sz="2100" dirty="0">
                <a:latin typeface="+mj-lt"/>
              </a:rPr>
              <a:t> supera le performance della </a:t>
            </a:r>
            <a:r>
              <a:rPr lang="it-IT" sz="2100" dirty="0" err="1">
                <a:latin typeface="+mj-lt"/>
              </a:rPr>
              <a:t>resnet</a:t>
            </a:r>
            <a:r>
              <a:rPr lang="it-IT" sz="2100" dirty="0">
                <a:latin typeface="+mj-lt"/>
              </a:rPr>
              <a:t> nella terza configurazione</a:t>
            </a:r>
            <a:endParaRPr sz="2100" dirty="0">
              <a:latin typeface="+mj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205" y="1132686"/>
            <a:ext cx="2357709" cy="28356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C881F57-45A2-4655-92DC-DCE8BDE9B133}"/>
              </a:ext>
            </a:extLst>
          </p:cNvPr>
          <p:cNvSpPr txBox="1"/>
          <p:nvPr/>
        </p:nvSpPr>
        <p:spPr>
          <a:xfrm>
            <a:off x="140043" y="5446152"/>
            <a:ext cx="88639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SVILUPPI FUTURI: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100" dirty="0">
                <a:latin typeface="+mj-lt"/>
              </a:rPr>
              <a:t>Utilizzando funzioni di </a:t>
            </a:r>
            <a:r>
              <a:rPr lang="it-IT" sz="2100" dirty="0" err="1">
                <a:latin typeface="+mj-lt"/>
              </a:rPr>
              <a:t>loss</a:t>
            </a:r>
            <a:r>
              <a:rPr lang="it-IT" sz="2100" dirty="0">
                <a:latin typeface="+mj-lt"/>
              </a:rPr>
              <a:t> più complesse in fase di </a:t>
            </a:r>
            <a:r>
              <a:rPr lang="it-IT" sz="2100" dirty="0" err="1">
                <a:latin typeface="+mj-lt"/>
              </a:rPr>
              <a:t>train</a:t>
            </a:r>
            <a:r>
              <a:rPr lang="it-IT" sz="2100" dirty="0">
                <a:latin typeface="+mj-lt"/>
              </a:rPr>
              <a:t> (es. </a:t>
            </a:r>
            <a:r>
              <a:rPr lang="it-IT" sz="2100" dirty="0" err="1">
                <a:latin typeface="+mj-lt"/>
              </a:rPr>
              <a:t>Triplet</a:t>
            </a:r>
            <a:r>
              <a:rPr lang="it-IT" sz="2100" dirty="0">
                <a:latin typeface="+mj-lt"/>
              </a:rPr>
              <a:t> </a:t>
            </a:r>
            <a:r>
              <a:rPr lang="it-IT" sz="2100" dirty="0" err="1">
                <a:latin typeface="+mj-lt"/>
              </a:rPr>
              <a:t>Loss</a:t>
            </a:r>
            <a:r>
              <a:rPr lang="it-IT" sz="2100" dirty="0">
                <a:latin typeface="+mj-lt"/>
              </a:rPr>
              <a:t>) dovrebbe esser possibile ottenere performance superiori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628649" y="302208"/>
            <a:ext cx="825703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7200"/>
              <a:buFont typeface="Questrial"/>
              <a:buNone/>
            </a:pPr>
            <a:r>
              <a:rPr lang="it-IT" sz="4800" i="1" dirty="0">
                <a:latin typeface="+mn-lt"/>
              </a:rPr>
              <a:t>REIDENTIFICAZIONE DI PERSONE</a:t>
            </a:r>
            <a:endParaRPr sz="4800" i="1" dirty="0">
              <a:latin typeface="+mn-lt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757" y="2133600"/>
            <a:ext cx="4407243" cy="355874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211822" y="1505864"/>
            <a:ext cx="4360178" cy="329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sz="2300" dirty="0">
                <a:latin typeface="+mj-lt"/>
              </a:rPr>
              <a:t>data un’immagine di una persona presa da una videocamera, la </a:t>
            </a:r>
            <a:r>
              <a:rPr lang="it-IT" sz="2300" dirty="0" err="1">
                <a:latin typeface="+mj-lt"/>
              </a:rPr>
              <a:t>reidentificazione</a:t>
            </a:r>
            <a:r>
              <a:rPr lang="it-IT" sz="2300" dirty="0">
                <a:latin typeface="+mj-lt"/>
              </a:rPr>
              <a:t> consiste nel riconoscere la stessa persona da un’immagine/video di un’altra videocamera che riprende in condizioni diverse</a:t>
            </a:r>
            <a:endParaRPr sz="2300" dirty="0">
              <a:latin typeface="+mj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2C5775-F3D0-4EB9-A665-FA1F15F1328C}"/>
              </a:ext>
            </a:extLst>
          </p:cNvPr>
          <p:cNvSpPr txBox="1"/>
          <p:nvPr/>
        </p:nvSpPr>
        <p:spPr>
          <a:xfrm>
            <a:off x="211822" y="4799794"/>
            <a:ext cx="656327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330200">
              <a:buSzPts val="1600"/>
              <a:buChar char="●"/>
            </a:pPr>
            <a:r>
              <a:rPr lang="it-IT" sz="2300" dirty="0">
                <a:latin typeface="+mj-lt"/>
              </a:rPr>
              <a:t>CAMPI DI APPLICAZIONE:</a:t>
            </a:r>
          </a:p>
          <a:p>
            <a:pPr marL="914400" lvl="1" indent="-330200">
              <a:buSzPts val="1600"/>
              <a:buChar char="○"/>
            </a:pPr>
            <a:r>
              <a:rPr lang="it-IT" sz="2300" dirty="0">
                <a:latin typeface="+mj-lt"/>
              </a:rPr>
              <a:t>sistemi di sorveglianza</a:t>
            </a:r>
          </a:p>
          <a:p>
            <a:pPr marL="914400" lvl="1" indent="-330200">
              <a:buSzPts val="1600"/>
              <a:buChar char="○"/>
            </a:pPr>
            <a:r>
              <a:rPr lang="it-IT" sz="2300" dirty="0">
                <a:latin typeface="+mj-lt"/>
              </a:rPr>
              <a:t>riconoscimento di pedoni</a:t>
            </a:r>
          </a:p>
          <a:p>
            <a:pPr marL="914400" lvl="1" indent="-330200">
              <a:buSzPts val="1600"/>
              <a:buChar char="○"/>
            </a:pPr>
            <a:r>
              <a:rPr lang="it-IT" sz="2300" dirty="0">
                <a:latin typeface="+mj-lt"/>
              </a:rPr>
              <a:t>vendita al dettaglio, comprensione del cliente</a:t>
            </a:r>
          </a:p>
          <a:p>
            <a:endParaRPr lang="it-I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/>
        </p:nvSpPr>
        <p:spPr>
          <a:xfrm>
            <a:off x="-123000" y="2900867"/>
            <a:ext cx="93900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8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GRAZIE PER L’ATTENZIONE</a:t>
            </a:r>
            <a:endParaRPr sz="5800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321A5E5-6CB1-46EE-AEE7-D65A70F5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13" y="130154"/>
            <a:ext cx="8625016" cy="1325563"/>
          </a:xfrm>
        </p:spPr>
        <p:txBody>
          <a:bodyPr>
            <a:noAutofit/>
          </a:bodyPr>
          <a:lstStyle/>
          <a:p>
            <a:r>
              <a:rPr lang="it-IT" sz="4800" dirty="0">
                <a:latin typeface="+mn-lt"/>
              </a:rPr>
              <a:t>STATO DELL’ARTE: </a:t>
            </a:r>
            <a:br>
              <a:rPr lang="it-IT" sz="4800" dirty="0">
                <a:latin typeface="+mn-lt"/>
              </a:rPr>
            </a:br>
            <a:r>
              <a:rPr lang="it-IT" sz="4800" dirty="0">
                <a:latin typeface="+mn-lt"/>
              </a:rPr>
              <a:t>LAVORI SIMILI SUI DATASET</a:t>
            </a:r>
          </a:p>
        </p:txBody>
      </p:sp>
      <p:pic>
        <p:nvPicPr>
          <p:cNvPr id="10" name="Immagine 9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C7DE26DB-9226-4E7F-873F-6A777A8D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" y="5570566"/>
            <a:ext cx="8493211" cy="1157280"/>
          </a:xfrm>
          <a:prstGeom prst="rect">
            <a:avLst/>
          </a:prstGeom>
        </p:spPr>
      </p:pic>
      <p:pic>
        <p:nvPicPr>
          <p:cNvPr id="45" name="Immagine 4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8769700B-587F-4095-B6DD-0528BAD2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7" y="3429000"/>
            <a:ext cx="8505568" cy="2036534"/>
          </a:xfrm>
          <a:prstGeom prst="rect">
            <a:avLst/>
          </a:prstGeom>
        </p:spPr>
      </p:pic>
      <p:pic>
        <p:nvPicPr>
          <p:cNvPr id="47" name="Immagine 4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2A867931-227D-47DE-87DA-A58C8EF1F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37" y="2477241"/>
            <a:ext cx="8493211" cy="91391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2EB242FB-F915-424B-B114-A5F4A8CAD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95" y="1560749"/>
            <a:ext cx="8480854" cy="8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3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body" sz="half" idx="4294967295"/>
          </p:nvPr>
        </p:nvSpPr>
        <p:spPr>
          <a:xfrm>
            <a:off x="7698" y="-115330"/>
            <a:ext cx="6137729" cy="1347557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27000" lvl="0" indent="0">
              <a:spcBef>
                <a:spcPts val="0"/>
              </a:spcBef>
              <a:buSzPts val="1600"/>
              <a:buNone/>
            </a:pPr>
            <a:endParaRPr lang="it-IT" sz="3200" dirty="0"/>
          </a:p>
          <a:p>
            <a:pPr marL="127000" lvl="0" indent="0">
              <a:spcBef>
                <a:spcPts val="0"/>
              </a:spcBef>
              <a:buSzPts val="1600"/>
              <a:buNone/>
            </a:pPr>
            <a:r>
              <a:rPr lang="it-IT" sz="4400" dirty="0"/>
              <a:t>APPROCCI TRADIZIONALI:</a:t>
            </a:r>
            <a:endParaRPr lang="it-IT" sz="4400" dirty="0">
              <a:latin typeface="+mj-lt"/>
            </a:endParaRP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it-IT" sz="1600" dirty="0"/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it-IT" sz="1600" dirty="0"/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it-IT" sz="1600" dirty="0"/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it-IT" sz="1600" dirty="0"/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it-IT" sz="1600" dirty="0"/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it-IT" sz="1600" dirty="0"/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it-IT" sz="1600" dirty="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D17BCBD-F888-4653-8599-FA119DD9406C}"/>
              </a:ext>
            </a:extLst>
          </p:cNvPr>
          <p:cNvSpPr txBox="1"/>
          <p:nvPr/>
        </p:nvSpPr>
        <p:spPr>
          <a:xfrm>
            <a:off x="-62666" y="4490292"/>
            <a:ext cx="926933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0" lvl="0" indent="0" algn="ctr">
              <a:spcBef>
                <a:spcPts val="0"/>
              </a:spcBef>
              <a:buSzPts val="1600"/>
              <a:buNone/>
            </a:pPr>
            <a:r>
              <a:rPr lang="it-IT" sz="4000" dirty="0"/>
              <a:t>APPROCCIO UTILIZZATO: </a:t>
            </a:r>
          </a:p>
          <a:p>
            <a:pPr marL="127000" lvl="0" indent="0" algn="ctr">
              <a:spcBef>
                <a:spcPts val="0"/>
              </a:spcBef>
              <a:buSzPts val="1600"/>
              <a:buNone/>
            </a:pPr>
            <a:r>
              <a:rPr lang="it-IT" sz="4000" dirty="0">
                <a:latin typeface="+mj-lt"/>
              </a:rPr>
              <a:t>Fine tuning di reti neurali </a:t>
            </a:r>
            <a:r>
              <a:rPr lang="it-IT" sz="4000" dirty="0" err="1">
                <a:latin typeface="+mj-lt"/>
              </a:rPr>
              <a:t>convoluzionali</a:t>
            </a:r>
            <a:endParaRPr lang="it-IT" sz="4000" dirty="0">
              <a:latin typeface="+mj-lt"/>
            </a:endParaRP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DCA3AA4-17F0-401C-A08C-663604FF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500" y="1609380"/>
            <a:ext cx="5289773" cy="230188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9146EB-9697-4BAB-B8EF-DDD79ECF1E14}"/>
              </a:ext>
            </a:extLst>
          </p:cNvPr>
          <p:cNvSpPr txBox="1"/>
          <p:nvPr/>
        </p:nvSpPr>
        <p:spPr>
          <a:xfrm>
            <a:off x="205946" y="1232227"/>
            <a:ext cx="364058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spcBef>
                <a:spcPts val="0"/>
              </a:spcBef>
              <a:buSzPts val="1600"/>
            </a:pPr>
            <a:r>
              <a:rPr lang="it-IT" sz="3600" dirty="0"/>
              <a:t>Feature </a:t>
            </a:r>
            <a:r>
              <a:rPr lang="it-IT" sz="3600" dirty="0" err="1"/>
              <a:t>extraction</a:t>
            </a:r>
            <a:r>
              <a:rPr lang="it-IT" sz="3600" dirty="0"/>
              <a:t>: </a:t>
            </a:r>
          </a:p>
          <a:p>
            <a:pPr marL="469900" indent="-342900">
              <a:buSzPts val="1600"/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</a:rPr>
              <a:t>estrazione feature dalle immagini</a:t>
            </a:r>
          </a:p>
          <a:p>
            <a:pPr marL="469900" indent="-342900">
              <a:buSzPts val="1600"/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</a:rPr>
              <a:t>stima di un modello</a:t>
            </a:r>
          </a:p>
          <a:p>
            <a:pPr marL="469900" indent="-342900">
              <a:buSzPts val="1600"/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</a:rPr>
              <a:t>classificazione</a:t>
            </a:r>
          </a:p>
          <a:p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156520" y="125175"/>
            <a:ext cx="9565229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200" i="1" dirty="0">
                <a:latin typeface="+mn-lt"/>
              </a:rPr>
              <a:t>RETI NEURALI CONVOLUZIONALI</a:t>
            </a:r>
            <a:endParaRPr sz="5200" i="1" dirty="0">
              <a:latin typeface="+mn-lt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0" y="2008459"/>
            <a:ext cx="5568778" cy="402055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5504860" y="1427167"/>
            <a:ext cx="3482620" cy="530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-IT" sz="1700" dirty="0">
                <a:latin typeface="+mj-lt"/>
              </a:rPr>
              <a:t>sono un particolare tipo di reti neurali molto efficaci nella elaborazione di immagini</a:t>
            </a:r>
            <a:endParaRPr sz="1700" dirty="0">
              <a:latin typeface="+mj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j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-IT" sz="1700" dirty="0">
                <a:latin typeface="+mj-lt"/>
              </a:rPr>
              <a:t>diversi </a:t>
            </a:r>
            <a:r>
              <a:rPr lang="it-IT" sz="1700" dirty="0" err="1">
                <a:latin typeface="+mj-lt"/>
              </a:rPr>
              <a:t>layer</a:t>
            </a:r>
            <a:r>
              <a:rPr lang="it-IT" sz="1700" dirty="0">
                <a:latin typeface="+mj-lt"/>
              </a:rPr>
              <a:t> effettuano operazioni diverse e hanno ruoli diversi:</a:t>
            </a:r>
            <a:endParaRPr sz="1700" dirty="0">
              <a:latin typeface="+mj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-IT" sz="1700" dirty="0">
                <a:latin typeface="+mj-lt"/>
              </a:rPr>
              <a:t>convoluzioni</a:t>
            </a:r>
            <a:endParaRPr sz="1700" dirty="0">
              <a:latin typeface="+mj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-IT" sz="1700" dirty="0">
                <a:latin typeface="+mj-lt"/>
              </a:rPr>
              <a:t>pooling</a:t>
            </a:r>
            <a:endParaRPr sz="1700" dirty="0">
              <a:latin typeface="+mj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-IT" sz="1700" dirty="0">
                <a:latin typeface="+mj-lt"/>
              </a:rPr>
              <a:t>attivazioni</a:t>
            </a:r>
            <a:endParaRPr sz="1700" dirty="0">
              <a:latin typeface="+mj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-IT" sz="1700" dirty="0" err="1">
                <a:latin typeface="+mj-lt"/>
              </a:rPr>
              <a:t>fully</a:t>
            </a:r>
            <a:r>
              <a:rPr lang="it-IT" sz="1700" dirty="0">
                <a:latin typeface="+mj-lt"/>
              </a:rPr>
              <a:t> </a:t>
            </a:r>
            <a:r>
              <a:rPr lang="it-IT" sz="1700" dirty="0" err="1">
                <a:latin typeface="+mj-lt"/>
              </a:rPr>
              <a:t>connected</a:t>
            </a:r>
            <a:r>
              <a:rPr lang="it-IT" sz="1700" dirty="0">
                <a:latin typeface="+mj-lt"/>
              </a:rPr>
              <a:t> </a:t>
            </a:r>
            <a:endParaRPr sz="1700" dirty="0">
              <a:latin typeface="+mj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-IT" sz="1700" dirty="0">
                <a:latin typeface="+mj-lt"/>
              </a:rPr>
              <a:t>classificazione (</a:t>
            </a:r>
            <a:r>
              <a:rPr lang="it-IT" sz="1700" dirty="0" err="1">
                <a:latin typeface="+mj-lt"/>
              </a:rPr>
              <a:t>softmax</a:t>
            </a:r>
            <a:r>
              <a:rPr lang="it-IT" sz="1700" dirty="0">
                <a:latin typeface="+mj-lt"/>
              </a:rPr>
              <a:t>)</a:t>
            </a:r>
            <a:endParaRPr sz="17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j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-IT" sz="1700" dirty="0">
                <a:latin typeface="+mj-lt"/>
              </a:rPr>
              <a:t>vengono addestrate utilizzando migliaia di immagini. Tramite una funzione che calcola l’errore (</a:t>
            </a:r>
            <a:r>
              <a:rPr lang="it-IT" sz="1700" dirty="0" err="1">
                <a:latin typeface="+mj-lt"/>
              </a:rPr>
              <a:t>loss</a:t>
            </a:r>
            <a:r>
              <a:rPr lang="it-IT" sz="1700" dirty="0">
                <a:latin typeface="+mj-lt"/>
              </a:rPr>
              <a:t>); si confronta l’output con i risultati attesi e si aggiornano di conseguenza i parametri dei vari </a:t>
            </a:r>
            <a:r>
              <a:rPr lang="it-IT" sz="1700" dirty="0" err="1">
                <a:latin typeface="+mj-lt"/>
              </a:rPr>
              <a:t>layer</a:t>
            </a:r>
            <a:r>
              <a:rPr lang="it-IT" sz="1700" dirty="0">
                <a:latin typeface="+mj-lt"/>
              </a:rPr>
              <a:t> </a:t>
            </a:r>
            <a:endParaRPr sz="1700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619734" y="108460"/>
            <a:ext cx="729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500" i="1" dirty="0">
                <a:latin typeface="+mn-lt"/>
              </a:rPr>
              <a:t>CLASSIFICAZIONE</a:t>
            </a:r>
            <a:endParaRPr sz="6500" i="1" dirty="0">
              <a:latin typeface="+mn-lt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252037" y="3955363"/>
            <a:ext cx="8529498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sz="1700" dirty="0">
                <a:latin typeface="+mj-lt"/>
              </a:rPr>
              <a:t>Nelle applicazioni reali la rete deve comunicare se la persona cercata è riconosciuta in una di quelle di interesse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700" dirty="0">
              <a:latin typeface="+mj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sz="1700" dirty="0">
                <a:latin typeface="+mj-lt"/>
              </a:rPr>
              <a:t>Questo si riduce a un problema di classificazione, l’uscita della rete deve essere estesa su N classi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j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sz="1700" dirty="0">
                <a:latin typeface="+mj-lt"/>
              </a:rPr>
              <a:t>Per fare ciò si usa un </a:t>
            </a:r>
            <a:r>
              <a:rPr lang="it-IT" sz="1700" dirty="0" err="1">
                <a:latin typeface="+mj-lt"/>
              </a:rPr>
              <a:t>softmax</a:t>
            </a:r>
            <a:r>
              <a:rPr lang="it-IT" sz="1700" dirty="0">
                <a:latin typeface="+mj-lt"/>
              </a:rPr>
              <a:t> </a:t>
            </a:r>
            <a:r>
              <a:rPr lang="it-IT" sz="1700" dirty="0" err="1">
                <a:latin typeface="+mj-lt"/>
              </a:rPr>
              <a:t>classifier</a:t>
            </a:r>
            <a:r>
              <a:rPr lang="it-IT" sz="1700" dirty="0">
                <a:latin typeface="+mj-lt"/>
              </a:rPr>
              <a:t>, un livello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it-IT" sz="1700" dirty="0">
                <a:latin typeface="+mj-lt"/>
              </a:rPr>
              <a:t>       finale che mediante una funzione esprime la probabilità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it-IT" sz="1700" dirty="0">
                <a:latin typeface="+mj-lt"/>
              </a:rPr>
              <a:t>       che l’input corrisponda alla N-esima classe </a:t>
            </a:r>
            <a:endParaRPr sz="1700" dirty="0">
              <a:latin typeface="+mj-lt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560" y="5352282"/>
            <a:ext cx="3374440" cy="14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mappa&#10;&#10;Descrizione generata con affidabilità molto elevata">
            <a:extLst>
              <a:ext uri="{FF2B5EF4-FFF2-40B4-BE49-F238E27FC236}">
                <a16:creationId xmlns:a16="http://schemas.microsoft.com/office/drawing/2014/main" id="{E6968735-88AA-4C46-A14E-13378BC7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34" y="1452222"/>
            <a:ext cx="8161801" cy="23905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480887-2D10-42F4-98ED-56D13BE2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39" y="284205"/>
            <a:ext cx="8094927" cy="1600200"/>
          </a:xfrm>
        </p:spPr>
        <p:txBody>
          <a:bodyPr>
            <a:noAutofit/>
          </a:bodyPr>
          <a:lstStyle/>
          <a:p>
            <a:r>
              <a:rPr lang="it-IT" sz="5600" i="1" dirty="0">
                <a:latin typeface="+mn-lt"/>
              </a:rPr>
              <a:t>RETI NEURALI CONVOLUZIONALI TESTATE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3380CD-8043-496E-8362-71B6FFC24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4639" y="2210272"/>
            <a:ext cx="2949178" cy="30289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VGG 16</a:t>
            </a:r>
          </a:p>
          <a:p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RESNET 50</a:t>
            </a:r>
          </a:p>
          <a:p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INCEPTION V3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3FFAC6E8-5E16-4373-9FBA-058D7765BC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527167"/>
              </p:ext>
            </p:extLst>
          </p:nvPr>
        </p:nvGraphicFramePr>
        <p:xfrm>
          <a:off x="3629932" y="2210272"/>
          <a:ext cx="5258695" cy="2846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1927">
                  <a:extLst>
                    <a:ext uri="{9D8B030D-6E8A-4147-A177-3AD203B41FA5}">
                      <a16:colId xmlns:a16="http://schemas.microsoft.com/office/drawing/2014/main" val="2395713502"/>
                    </a:ext>
                  </a:extLst>
                </a:gridCol>
                <a:gridCol w="1400432">
                  <a:extLst>
                    <a:ext uri="{9D8B030D-6E8A-4147-A177-3AD203B41FA5}">
                      <a16:colId xmlns:a16="http://schemas.microsoft.com/office/drawing/2014/main" val="1166639135"/>
                    </a:ext>
                  </a:extLst>
                </a:gridCol>
                <a:gridCol w="1466336">
                  <a:extLst>
                    <a:ext uri="{9D8B030D-6E8A-4147-A177-3AD203B41FA5}">
                      <a16:colId xmlns:a16="http://schemas.microsoft.com/office/drawing/2014/main" val="1674196971"/>
                    </a:ext>
                  </a:extLst>
                </a:gridCol>
              </a:tblGrid>
              <a:tr h="730637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900" dirty="0"/>
                        <a:t>NUMERO DI STRATI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900" dirty="0"/>
                        <a:t>NUMERO DI PARAMETRI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241072"/>
                  </a:ext>
                </a:extLst>
              </a:tr>
              <a:tr h="708454">
                <a:tc>
                  <a:txBody>
                    <a:bodyPr/>
                    <a:lstStyle/>
                    <a:p>
                      <a:r>
                        <a:rPr lang="it-IT" sz="2800" dirty="0">
                          <a:latin typeface="+mj-lt"/>
                        </a:rPr>
                        <a:t>VGG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latin typeface="+mj-lt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+mj-lt"/>
                        </a:rPr>
                        <a:t>Circa 138 mln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119825"/>
                  </a:ext>
                </a:extLst>
              </a:tr>
              <a:tr h="713491">
                <a:tc>
                  <a:txBody>
                    <a:bodyPr/>
                    <a:lstStyle/>
                    <a:p>
                      <a:r>
                        <a:rPr lang="it-IT" sz="2800" dirty="0">
                          <a:latin typeface="+mj-lt"/>
                        </a:rPr>
                        <a:t>RESNET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latin typeface="+mj-lt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+mj-lt"/>
                        </a:rPr>
                        <a:t>Circa 25 mln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82556"/>
                  </a:ext>
                </a:extLst>
              </a:tr>
              <a:tr h="693834">
                <a:tc>
                  <a:txBody>
                    <a:bodyPr/>
                    <a:lstStyle/>
                    <a:p>
                      <a:r>
                        <a:rPr lang="it-IT" sz="2800" dirty="0">
                          <a:latin typeface="+mj-lt"/>
                        </a:rPr>
                        <a:t>INCEPTION 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latin typeface="+mj-lt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+mj-lt"/>
                        </a:rPr>
                        <a:t>Circa 23 mln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42709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6FEB0B-ADC5-47FF-8031-27328CC100CE}"/>
              </a:ext>
            </a:extLst>
          </p:cNvPr>
          <p:cNvSpPr txBox="1"/>
          <p:nvPr/>
        </p:nvSpPr>
        <p:spPr>
          <a:xfrm>
            <a:off x="98854" y="5708822"/>
            <a:ext cx="3684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IMPLEMENTAZIONE: </a:t>
            </a:r>
          </a:p>
        </p:txBody>
      </p:sp>
      <p:pic>
        <p:nvPicPr>
          <p:cNvPr id="7" name="Immagine 6" descr="Immagine che contiene clipart&#10;&#10;Descrizione generata con affidabilità elevata">
            <a:extLst>
              <a:ext uri="{FF2B5EF4-FFF2-40B4-BE49-F238E27FC236}">
                <a16:creationId xmlns:a16="http://schemas.microsoft.com/office/drawing/2014/main" id="{D0005CC4-4487-4C61-B216-700126E59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51" y="5338788"/>
            <a:ext cx="2993233" cy="123500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19829A1-9E6E-4682-8A5F-EF8C2D72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58" y="5382555"/>
            <a:ext cx="1168067" cy="11912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354227" y="266957"/>
            <a:ext cx="729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600" i="1" dirty="0">
                <a:latin typeface="+mn-lt"/>
              </a:rPr>
              <a:t>VGG 16</a:t>
            </a:r>
            <a:endParaRPr sz="6600" i="1" dirty="0">
              <a:latin typeface="+mn-lt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00" y="1979819"/>
            <a:ext cx="5509125" cy="408323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5667725" y="1667493"/>
            <a:ext cx="3122048" cy="4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sz="2200" dirty="0">
                <a:latin typeface="+mj-lt"/>
              </a:rPr>
              <a:t>Utilizza:</a:t>
            </a:r>
            <a:endParaRPr sz="2200" dirty="0">
              <a:latin typeface="+mj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-IT" sz="2200" dirty="0" err="1">
                <a:latin typeface="+mj-lt"/>
              </a:rPr>
              <a:t>Layer</a:t>
            </a:r>
            <a:r>
              <a:rPr lang="it-IT" sz="2200" dirty="0">
                <a:latin typeface="+mj-lt"/>
              </a:rPr>
              <a:t> di convoluzione (solo filtri 3x3)</a:t>
            </a:r>
            <a:endParaRPr sz="2200" dirty="0">
              <a:latin typeface="+mj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-IT" sz="2200" dirty="0" err="1">
                <a:latin typeface="+mj-lt"/>
              </a:rPr>
              <a:t>layer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max</a:t>
            </a:r>
            <a:r>
              <a:rPr lang="it-IT" sz="2200" dirty="0">
                <a:latin typeface="+mj-lt"/>
              </a:rPr>
              <a:t> pooling (solo filtri 2x2)</a:t>
            </a:r>
            <a:endParaRPr sz="2200" dirty="0">
              <a:latin typeface="+mj-l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-IT" sz="2200" dirty="0" err="1">
                <a:latin typeface="+mj-lt"/>
              </a:rPr>
              <a:t>Layer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fully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connected</a:t>
            </a:r>
            <a:r>
              <a:rPr lang="it-IT" sz="2200" dirty="0">
                <a:latin typeface="+mj-lt"/>
              </a:rPr>
              <a:t> alla fine</a:t>
            </a:r>
            <a:endParaRPr sz="2200" dirty="0">
              <a:latin typeface="+mj-l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+mj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sz="2200" dirty="0">
                <a:latin typeface="+mj-lt"/>
              </a:rPr>
              <a:t>Creata da Visual </a:t>
            </a:r>
            <a:r>
              <a:rPr lang="it-IT" sz="2200" dirty="0" err="1">
                <a:latin typeface="+mj-lt"/>
              </a:rPr>
              <a:t>Geometry</a:t>
            </a:r>
            <a:r>
              <a:rPr lang="it-IT" sz="2200" dirty="0">
                <a:latin typeface="+mj-lt"/>
              </a:rPr>
              <a:t> Group (Oxford)</a:t>
            </a:r>
            <a:endParaRPr sz="2200" dirty="0">
              <a:latin typeface="+mj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90ADDD-1C96-4038-9704-E98D2BBA1EE4}"/>
              </a:ext>
            </a:extLst>
          </p:cNvPr>
          <p:cNvSpPr txBox="1"/>
          <p:nvPr/>
        </p:nvSpPr>
        <p:spPr>
          <a:xfrm>
            <a:off x="-44222" y="6533537"/>
            <a:ext cx="6868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+mj-lt"/>
              </a:rPr>
              <a:t>Karen </a:t>
            </a:r>
            <a:r>
              <a:rPr lang="it-IT" sz="1200" dirty="0" err="1">
                <a:latin typeface="+mj-lt"/>
              </a:rPr>
              <a:t>Simonyan</a:t>
            </a:r>
            <a:r>
              <a:rPr lang="it-IT" sz="1200" dirty="0">
                <a:latin typeface="+mj-lt"/>
              </a:rPr>
              <a:t>, Andrew </a:t>
            </a:r>
            <a:r>
              <a:rPr lang="it-IT" sz="1200" dirty="0" err="1">
                <a:latin typeface="+mj-lt"/>
              </a:rPr>
              <a:t>Zisserman</a:t>
            </a:r>
            <a:r>
              <a:rPr lang="it-IT" sz="1200" dirty="0">
                <a:latin typeface="+mj-lt"/>
              </a:rPr>
              <a:t>, «</a:t>
            </a:r>
            <a:r>
              <a:rPr lang="en-US" sz="1200" dirty="0">
                <a:latin typeface="+mj-lt"/>
              </a:rPr>
              <a:t>Very Deep Convolutional Networks for Large-Scale Image Recognition</a:t>
            </a:r>
            <a:r>
              <a:rPr lang="it-IT" sz="1200" dirty="0">
                <a:latin typeface="+mj-lt"/>
              </a:rPr>
              <a:t>»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58658" y="355648"/>
            <a:ext cx="729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600" i="1" dirty="0">
                <a:latin typeface="+mn-lt"/>
              </a:rPr>
              <a:t>RESNET 50</a:t>
            </a:r>
            <a:endParaRPr sz="6600" i="1" dirty="0">
              <a:latin typeface="+mn-lt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575" y="280300"/>
            <a:ext cx="3376425" cy="6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417000" y="2056366"/>
            <a:ext cx="4371300" cy="369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it-IT" sz="2200" dirty="0">
                <a:latin typeface="+mj-lt"/>
              </a:rPr>
              <a:t>Utilizza dei </a:t>
            </a:r>
            <a:r>
              <a:rPr lang="it-IT" sz="2200" dirty="0" err="1">
                <a:latin typeface="+mj-lt"/>
              </a:rPr>
              <a:t>residual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blocks</a:t>
            </a:r>
            <a:r>
              <a:rPr lang="it-IT" sz="2200" dirty="0">
                <a:latin typeface="+mj-lt"/>
              </a:rPr>
              <a:t>, ossia “scorciatoie” che collegano direttamente l’uscita di un </a:t>
            </a:r>
            <a:r>
              <a:rPr lang="it-IT" sz="2200" dirty="0" err="1">
                <a:latin typeface="+mj-lt"/>
              </a:rPr>
              <a:t>layer</a:t>
            </a:r>
            <a:r>
              <a:rPr lang="it-IT" sz="2200" dirty="0">
                <a:latin typeface="+mj-lt"/>
              </a:rPr>
              <a:t> con l’ingresso di un altro più avanti</a:t>
            </a: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SzPts val="2100"/>
            </a:pPr>
            <a:endParaRPr sz="2200" dirty="0">
              <a:latin typeface="+mj-l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it-IT" sz="2200" dirty="0">
                <a:latin typeface="+mj-lt"/>
              </a:rPr>
              <a:t>Questa tecnica permette di addestrare reti più “profonde” risolvendo il problema del </a:t>
            </a:r>
            <a:r>
              <a:rPr lang="it-IT" sz="2200" dirty="0" err="1">
                <a:latin typeface="+mj-lt"/>
              </a:rPr>
              <a:t>vanishing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gradient</a:t>
            </a:r>
            <a:r>
              <a:rPr lang="it-IT" sz="2200" dirty="0">
                <a:latin typeface="+mj-lt"/>
              </a:rPr>
              <a:t> durante la </a:t>
            </a:r>
            <a:r>
              <a:rPr lang="it-IT" sz="2200" dirty="0" err="1">
                <a:latin typeface="+mj-lt"/>
              </a:rPr>
              <a:t>backpropagation</a:t>
            </a:r>
            <a:endParaRPr sz="2200" dirty="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07E105-A16D-475F-83D6-5E0786DC2174}"/>
              </a:ext>
            </a:extLst>
          </p:cNvPr>
          <p:cNvSpPr txBox="1"/>
          <p:nvPr/>
        </p:nvSpPr>
        <p:spPr>
          <a:xfrm>
            <a:off x="106501" y="6285197"/>
            <a:ext cx="3893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+mj-lt"/>
              </a:rPr>
              <a:t>Kaiming He, </a:t>
            </a:r>
            <a:r>
              <a:rPr lang="it-IT" sz="1400" dirty="0" err="1">
                <a:latin typeface="+mj-lt"/>
              </a:rPr>
              <a:t>Xiangyu</a:t>
            </a:r>
            <a:r>
              <a:rPr lang="it-IT" sz="1400" dirty="0">
                <a:latin typeface="+mj-lt"/>
              </a:rPr>
              <a:t> Zhang, </a:t>
            </a:r>
            <a:r>
              <a:rPr lang="it-IT" sz="1400" dirty="0" err="1">
                <a:latin typeface="+mj-lt"/>
              </a:rPr>
              <a:t>Shaoqing</a:t>
            </a:r>
            <a:r>
              <a:rPr lang="it-IT" sz="1400" dirty="0">
                <a:latin typeface="+mj-lt"/>
              </a:rPr>
              <a:t> </a:t>
            </a:r>
            <a:r>
              <a:rPr lang="it-IT" sz="1400" dirty="0" err="1">
                <a:latin typeface="+mj-lt"/>
              </a:rPr>
              <a:t>Ren</a:t>
            </a:r>
            <a:r>
              <a:rPr lang="it-IT" sz="1400" dirty="0">
                <a:latin typeface="+mj-lt"/>
              </a:rPr>
              <a:t>, </a:t>
            </a:r>
            <a:r>
              <a:rPr lang="it-IT" sz="1400" dirty="0" err="1">
                <a:latin typeface="+mj-lt"/>
              </a:rPr>
              <a:t>Jian</a:t>
            </a:r>
            <a:r>
              <a:rPr lang="it-IT" sz="1400" dirty="0">
                <a:latin typeface="+mj-lt"/>
              </a:rPr>
              <a:t> </a:t>
            </a:r>
            <a:r>
              <a:rPr lang="it-IT" sz="1400" dirty="0" err="1">
                <a:latin typeface="+mj-lt"/>
              </a:rPr>
              <a:t>Sun</a:t>
            </a:r>
            <a:r>
              <a:rPr lang="it-IT" sz="1400" dirty="0">
                <a:latin typeface="+mj-lt"/>
              </a:rPr>
              <a:t>,</a:t>
            </a:r>
          </a:p>
          <a:p>
            <a:r>
              <a:rPr lang="it-IT" sz="1400" dirty="0">
                <a:latin typeface="+mj-lt"/>
              </a:rPr>
              <a:t>«Deep </a:t>
            </a:r>
            <a:r>
              <a:rPr lang="it-IT" sz="1400" dirty="0" err="1">
                <a:latin typeface="+mj-lt"/>
              </a:rPr>
              <a:t>Residual</a:t>
            </a:r>
            <a:r>
              <a:rPr lang="it-IT" sz="1400" dirty="0">
                <a:latin typeface="+mj-lt"/>
              </a:rPr>
              <a:t> Learning for Image </a:t>
            </a:r>
            <a:r>
              <a:rPr lang="it-IT" sz="1400" dirty="0" err="1">
                <a:latin typeface="+mj-lt"/>
              </a:rPr>
              <a:t>Recognition</a:t>
            </a:r>
            <a:r>
              <a:rPr lang="it-IT" sz="1400" dirty="0">
                <a:latin typeface="+mj-lt"/>
              </a:rPr>
              <a:t>»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628647" y="195183"/>
            <a:ext cx="7886700" cy="13255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600" i="1" dirty="0">
                <a:latin typeface="+mn-lt"/>
              </a:rPr>
              <a:t>INCEPTION V3</a:t>
            </a:r>
            <a:endParaRPr sz="6600" i="1" dirty="0">
              <a:latin typeface="+mn-lt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3" y="1230115"/>
            <a:ext cx="4287675" cy="31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7" y="1230115"/>
            <a:ext cx="4365802" cy="28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284323" y="4479855"/>
            <a:ext cx="4287675" cy="139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dirty="0">
                <a:latin typeface="+mj-lt"/>
              </a:rPr>
              <a:t>Utilizza gli </a:t>
            </a:r>
            <a:r>
              <a:rPr lang="it-IT" dirty="0" err="1">
                <a:latin typeface="+mj-lt"/>
              </a:rPr>
              <a:t>inception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module</a:t>
            </a:r>
            <a:r>
              <a:rPr lang="it-IT" dirty="0">
                <a:latin typeface="+mj-lt"/>
              </a:rPr>
              <a:t>, ossia dei </a:t>
            </a:r>
            <a:r>
              <a:rPr lang="it-IT" dirty="0" err="1">
                <a:latin typeface="+mj-lt"/>
              </a:rPr>
              <a:t>layer</a:t>
            </a:r>
            <a:r>
              <a:rPr lang="it-IT" dirty="0">
                <a:latin typeface="+mj-lt"/>
              </a:rPr>
              <a:t> posti in parallelo</a:t>
            </a:r>
            <a:endParaRPr dirty="0">
              <a:latin typeface="+mj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dirty="0">
                <a:latin typeface="+mj-lt"/>
              </a:rPr>
              <a:t>Questo permette di avere più </a:t>
            </a:r>
            <a:r>
              <a:rPr lang="it-IT" dirty="0" err="1">
                <a:latin typeface="+mj-lt"/>
              </a:rPr>
              <a:t>layer</a:t>
            </a:r>
            <a:r>
              <a:rPr lang="it-IT" dirty="0">
                <a:latin typeface="+mj-lt"/>
              </a:rPr>
              <a:t> senza avere un numero esponenzialmente crescente di parametri </a:t>
            </a:r>
            <a:endParaRPr dirty="0">
              <a:latin typeface="+mj-lt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4572002" y="4479855"/>
            <a:ext cx="4287675" cy="146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dirty="0">
                <a:latin typeface="+mj-lt"/>
              </a:rPr>
              <a:t>Vengono Utilizzati due </a:t>
            </a:r>
            <a:r>
              <a:rPr lang="it-IT" dirty="0" err="1">
                <a:latin typeface="+mj-lt"/>
              </a:rPr>
              <a:t>softmax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classifier</a:t>
            </a:r>
            <a:r>
              <a:rPr lang="it-IT" dirty="0">
                <a:latin typeface="+mj-lt"/>
              </a:rPr>
              <a:t> intermedi per evitare il problema del </a:t>
            </a:r>
            <a:r>
              <a:rPr lang="it-IT" dirty="0" err="1">
                <a:latin typeface="+mj-lt"/>
              </a:rPr>
              <a:t>vanishing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gradient</a:t>
            </a:r>
            <a:r>
              <a:rPr lang="it-IT" dirty="0">
                <a:latin typeface="+mj-lt"/>
              </a:rPr>
              <a:t>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dirty="0">
                <a:latin typeface="+mj-lt"/>
              </a:rPr>
              <a:t>La </a:t>
            </a:r>
            <a:r>
              <a:rPr lang="it-IT" dirty="0" err="1">
                <a:latin typeface="+mj-lt"/>
              </a:rPr>
              <a:t>loss</a:t>
            </a:r>
            <a:r>
              <a:rPr lang="it-IT" dirty="0">
                <a:latin typeface="+mj-lt"/>
              </a:rPr>
              <a:t> finale in fase di </a:t>
            </a:r>
            <a:r>
              <a:rPr lang="it-IT" dirty="0" err="1">
                <a:latin typeface="+mj-lt"/>
              </a:rPr>
              <a:t>train</a:t>
            </a:r>
            <a:r>
              <a:rPr lang="it-IT" dirty="0">
                <a:latin typeface="+mj-lt"/>
              </a:rPr>
              <a:t> è la somma pesata delle 3 uscite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EC53D0-6894-4B6B-A13F-63148BCAB3A7}"/>
              </a:ext>
            </a:extLst>
          </p:cNvPr>
          <p:cNvSpPr txBox="1"/>
          <p:nvPr/>
        </p:nvSpPr>
        <p:spPr>
          <a:xfrm>
            <a:off x="-27499" y="6523495"/>
            <a:ext cx="9198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+mj-lt"/>
              </a:rPr>
              <a:t>Christian </a:t>
            </a:r>
            <a:r>
              <a:rPr lang="it-IT" sz="1200" dirty="0" err="1">
                <a:latin typeface="+mj-lt"/>
              </a:rPr>
              <a:t>Szegedy</a:t>
            </a:r>
            <a:r>
              <a:rPr lang="it-IT" sz="1200" dirty="0">
                <a:latin typeface="+mj-lt"/>
              </a:rPr>
              <a:t>, Vincent </a:t>
            </a:r>
            <a:r>
              <a:rPr lang="it-IT" sz="1200" dirty="0" err="1">
                <a:latin typeface="+mj-lt"/>
              </a:rPr>
              <a:t>Vanhoucke</a:t>
            </a:r>
            <a:r>
              <a:rPr lang="it-IT" sz="1200" dirty="0">
                <a:latin typeface="+mj-lt"/>
              </a:rPr>
              <a:t>, </a:t>
            </a:r>
            <a:r>
              <a:rPr lang="it-IT" sz="1200" dirty="0" err="1">
                <a:latin typeface="+mj-lt"/>
              </a:rPr>
              <a:t>Sergey</a:t>
            </a:r>
            <a:r>
              <a:rPr lang="it-IT" sz="1200" dirty="0">
                <a:latin typeface="+mj-lt"/>
              </a:rPr>
              <a:t> </a:t>
            </a:r>
            <a:r>
              <a:rPr lang="it-IT" sz="1200" dirty="0" err="1">
                <a:latin typeface="+mj-lt"/>
              </a:rPr>
              <a:t>Ioffe</a:t>
            </a:r>
            <a:r>
              <a:rPr lang="it-IT" sz="1200" dirty="0">
                <a:latin typeface="+mj-lt"/>
              </a:rPr>
              <a:t>, </a:t>
            </a:r>
            <a:r>
              <a:rPr lang="it-IT" sz="1200" dirty="0" err="1">
                <a:latin typeface="+mj-lt"/>
              </a:rPr>
              <a:t>Jonathon</a:t>
            </a:r>
            <a:r>
              <a:rPr lang="it-IT" sz="1200" dirty="0">
                <a:latin typeface="+mj-lt"/>
              </a:rPr>
              <a:t> </a:t>
            </a:r>
            <a:r>
              <a:rPr lang="it-IT" sz="1200" dirty="0" err="1">
                <a:latin typeface="+mj-lt"/>
              </a:rPr>
              <a:t>Shlens</a:t>
            </a:r>
            <a:r>
              <a:rPr lang="it-IT" sz="1200" dirty="0">
                <a:latin typeface="+mj-lt"/>
              </a:rPr>
              <a:t>, Zbigniew </a:t>
            </a:r>
            <a:r>
              <a:rPr lang="it-IT" sz="1200" dirty="0" err="1">
                <a:latin typeface="+mj-lt"/>
              </a:rPr>
              <a:t>Wojna</a:t>
            </a:r>
            <a:r>
              <a:rPr lang="it-IT" sz="1200" dirty="0">
                <a:latin typeface="+mj-lt"/>
              </a:rPr>
              <a:t> «</a:t>
            </a:r>
            <a:r>
              <a:rPr lang="en-US" sz="1200" dirty="0">
                <a:latin typeface="+mj-lt"/>
              </a:rPr>
              <a:t>Rethinking the Inception Architecture for Computer Vision</a:t>
            </a:r>
            <a:r>
              <a:rPr lang="it-IT" sz="1200" dirty="0">
                <a:latin typeface="+mj-lt"/>
              </a:rPr>
              <a:t>»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1468</TotalTime>
  <Words>1159</Words>
  <Application>Microsoft Office PowerPoint</Application>
  <PresentationFormat>Presentazione su schermo (4:3)</PresentationFormat>
  <Paragraphs>154</Paragraphs>
  <Slides>21</Slides>
  <Notes>20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Leelawadee UI Semilight</vt:lpstr>
      <vt:lpstr>Calibri</vt:lpstr>
      <vt:lpstr>Questrial</vt:lpstr>
      <vt:lpstr>Arial</vt:lpstr>
      <vt:lpstr>Calibri Light</vt:lpstr>
      <vt:lpstr>Office Theme</vt:lpstr>
      <vt:lpstr>Worksheet</vt:lpstr>
      <vt:lpstr>Presentazione standard di PowerPoint</vt:lpstr>
      <vt:lpstr>REIDENTIFICAZIONE DI PERSONE</vt:lpstr>
      <vt:lpstr>Presentazione standard di PowerPoint</vt:lpstr>
      <vt:lpstr>RETI NEURALI CONVOLUZIONALI</vt:lpstr>
      <vt:lpstr>CLASSIFICAZIONE</vt:lpstr>
      <vt:lpstr>RETI NEURALI CONVOLUZIONALI TESTATE</vt:lpstr>
      <vt:lpstr>VGG 16</vt:lpstr>
      <vt:lpstr>RESNET 50</vt:lpstr>
      <vt:lpstr>INCEPTION V3</vt:lpstr>
      <vt:lpstr>PROBLEMI NELL’ADDESTRAMENTO DELLE RETI NEURALI CONVOLUZIONALI</vt:lpstr>
      <vt:lpstr>TRANSFER LEARNING</vt:lpstr>
      <vt:lpstr>IMPLEMENTAZIONE DEL TRANSFER LEARNING NELLE RETI NEURALI CONVOLUZIONALI</vt:lpstr>
      <vt:lpstr>MATCHING PIPELINE</vt:lpstr>
      <vt:lpstr>ESPERIMENTI CONDOTTI</vt:lpstr>
      <vt:lpstr>MARKET-1501 DATASET</vt:lpstr>
      <vt:lpstr>DUKE MTMC-ReID</vt:lpstr>
      <vt:lpstr>MSMT 17 DATASET</vt:lpstr>
      <vt:lpstr>RISULTATI SPERIMENTALI</vt:lpstr>
      <vt:lpstr>CONCLUSIONI</vt:lpstr>
      <vt:lpstr>Presentazione standard di PowerPoint</vt:lpstr>
      <vt:lpstr>STATO DELL’ARTE:  LAVORI SIMILI SUI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jacopo ansaldi</cp:lastModifiedBy>
  <cp:revision>58</cp:revision>
  <dcterms:modified xsi:type="dcterms:W3CDTF">2018-12-10T21:04:30Z</dcterms:modified>
</cp:coreProperties>
</file>